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104266</c:v>
                </c:pt>
                <c:pt idx="1">
                  <c:v>78252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103740</c:v>
                </c:pt>
                <c:pt idx="1">
                  <c:v>82694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115456"/>
        <c:axId val="346121344"/>
      </c:barChart>
      <c:catAx>
        <c:axId val="346115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346121344"/>
        <c:crosses val="autoZero"/>
        <c:auto val="1"/>
        <c:lblAlgn val="ctr"/>
        <c:lblOffset val="100"/>
        <c:noMultiLvlLbl val="0"/>
      </c:catAx>
      <c:valAx>
        <c:axId val="34612134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461154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676946631671044E-3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1177.77</c:v>
                </c:pt>
                <c:pt idx="1">
                  <c:v>189.12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49367.06</c:v>
                </c:pt>
                <c:pt idx="1">
                  <c:v>23465.78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16062.2</c:v>
                </c:pt>
                <c:pt idx="1">
                  <c:v>14555.4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37659.089999999997</c:v>
                </c:pt>
                <c:pt idx="1">
                  <c:v>40041.67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346112768"/>
        <c:axId val="346186112"/>
      </c:barChart>
      <c:catAx>
        <c:axId val="34611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46186112"/>
        <c:crosses val="autoZero"/>
        <c:auto val="1"/>
        <c:lblAlgn val="ctr"/>
        <c:lblOffset val="100"/>
        <c:tickLblSkip val="1"/>
        <c:noMultiLvlLbl val="0"/>
      </c:catAx>
      <c:valAx>
        <c:axId val="34618611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346112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242071231106955E-3"/>
          <c:y val="0.38007119579306003"/>
          <c:w val="0.67331667944316553"/>
          <c:h val="0.54004763359626717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104266.12</c:v>
                </c:pt>
                <c:pt idx="1">
                  <c:v>78251.97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6872832"/>
        <c:axId val="346895488"/>
      </c:lineChart>
      <c:catAx>
        <c:axId val="346872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46895488"/>
        <c:crosses val="autoZero"/>
        <c:auto val="1"/>
        <c:lblAlgn val="ctr"/>
        <c:lblOffset val="100"/>
        <c:noMultiLvlLbl val="0"/>
      </c:catAx>
      <c:valAx>
        <c:axId val="346895488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34687283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0.11286372884859859"/>
                  <c:y val="7.612639208135182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8.4475265712923055E-3"/>
                  <c:y val="6.499061778189778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6364633750482828E-3"/>
                  <c:y val="-5.34323631829981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5.9901693925551419E-2"/>
                  <c:y val="9.867158870824106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5406852228978253E-2"/>
                  <c:y val="-3.776027240688253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физическая культура и спорт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0.14599999999999999</c:v>
                </c:pt>
                <c:pt idx="1">
                  <c:v>0.126</c:v>
                </c:pt>
                <c:pt idx="2">
                  <c:v>0.46600000000000003</c:v>
                </c:pt>
                <c:pt idx="3">
                  <c:v>0.2</c:v>
                </c:pt>
                <c:pt idx="4">
                  <c:v>4.3999999999999997E-2</c:v>
                </c:pt>
                <c:pt idx="5">
                  <c:v>1.7999999999999999E-2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0.29896</cdr:x>
      <cdr:y>0.35534</cdr:y>
    </cdr:from>
    <cdr:to>
      <cdr:x>0.74382</cdr:x>
      <cdr:y>0.74029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516295" y="1728192"/>
          <a:ext cx="3744416" cy="187220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0.38451</cdr:x>
      <cdr:y>0.28131</cdr:y>
    </cdr:from>
    <cdr:to>
      <cdr:x>0.83793</cdr:x>
      <cdr:y>0.65145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3236375" y="1368152"/>
          <a:ext cx="3816424" cy="180020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0.46793</cdr:x>
      <cdr:y>0.57742</cdr:y>
    </cdr:from>
    <cdr:to>
      <cdr:x>0.58376</cdr:x>
      <cdr:y>0.65969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38535" y="2808312"/>
          <a:ext cx="97494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-24,9%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0.29924</cdr:x>
      <cdr:y>0.41667</cdr:y>
    </cdr:from>
    <cdr:to>
      <cdr:x>0.47379</cdr:x>
      <cdr:y>0.625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288" y="720086"/>
          <a:ext cx="1512174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- 24,9 </a:t>
          </a:r>
          <a:r>
            <a: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Сылвенского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5826543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92 603,07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78 251,97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14 351,1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84,5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87 703,07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82 694,34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5 008,73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94,3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4 900,0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-4 442,37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Сылвенского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86578111"/>
              </p:ext>
            </p:extLst>
          </p:nvPr>
        </p:nvGraphicFramePr>
        <p:xfrm>
          <a:off x="395536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Сылвенского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1545" y="3212976"/>
            <a:ext cx="974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-20,3%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23124497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920008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81578" y="3861048"/>
            <a:ext cx="758133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15,4 %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2852936"/>
            <a:ext cx="827963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36,1 %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0" y="6021288"/>
            <a:ext cx="683947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0,2 %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400875" y="5589240"/>
            <a:ext cx="683947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30,0 %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4797153"/>
            <a:ext cx="683947" cy="43767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18,6 %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3861048"/>
            <a:ext cx="683947" cy="79208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51,2 %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59961"/>
            <a:ext cx="68394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1,1</a:t>
            </a:r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r>
              <a:rPr lang="ru-RU" sz="1200" b="1" dirty="0" smtClean="0">
                <a:solidFill>
                  <a:prstClr val="black"/>
                </a:solidFill>
              </a:rPr>
              <a:t>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Сылвенского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 rot="10800000" flipV="1">
            <a:off x="2481581" y="5085184"/>
            <a:ext cx="758133" cy="50405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prstClr val="black"/>
                </a:solidFill>
              </a:rPr>
              <a:t>47,3 %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00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Сылвенского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09437654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Сылвенского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59935155"/>
              </p:ext>
            </p:extLst>
          </p:nvPr>
        </p:nvGraphicFramePr>
        <p:xfrm>
          <a:off x="395536" y="1484784"/>
          <a:ext cx="8568953" cy="5265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036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4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036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12221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12106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92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10422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10421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38789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38500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16515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16515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 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7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87703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82694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5009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94164958"/>
              </p:ext>
            </p:extLst>
          </p:nvPr>
        </p:nvGraphicFramePr>
        <p:xfrm>
          <a:off x="107504" y="1052736"/>
          <a:ext cx="8928991" cy="559062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15 116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15 111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32 357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31 962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38,6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395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9 429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4 821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4 608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51,1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19 686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19 686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23,8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 </a:t>
                      </a: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10 881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10 881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87 703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82 694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5 009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94,3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635518"/>
              </p:ext>
            </p:extLst>
          </p:nvPr>
        </p:nvGraphicFramePr>
        <p:xfrm>
          <a:off x="107504" y="1196751"/>
          <a:ext cx="8784208" cy="5233993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3408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спорта</a:t>
                      </a: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8 288,7</a:t>
                      </a: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3 686,1</a:t>
                      </a: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16 514,5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16 514,5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19 226,3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18 947,3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15 900,2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15 895,2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11 620,7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11 507,5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685,3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684,5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747,5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747,5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72 983,2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67 982,6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93,1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34645"/>
              </p:ext>
            </p:extLst>
          </p:nvPr>
        </p:nvGraphicFramePr>
        <p:xfrm>
          <a:off x="251520" y="1340768"/>
          <a:ext cx="8712969" cy="5396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2488"/>
                <a:gridCol w="1080120"/>
                <a:gridCol w="1296144"/>
                <a:gridCol w="968987"/>
                <a:gridCol w="975230"/>
              </a:tblGrid>
              <a:tr h="937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191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  <a:tr h="14968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муниципального образования "Сылвенское сельское поселение" от 07.12.2021 № 90 "Об утверждении решения Совета депутатов Сылвенского сельского поселения "О бюджете Сылвенского сельского поселения на 2022 год и на плановый период 2023 и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16833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Думы Пермского муниципального округа Пермского края от 22.12.2022 № 79-п "О внесении изменений в решение Совета депутатов Сылвенского сельского поселения от 07.12.2021 №90 "Об утверждении решения Совета депутатов Сылвенского сельского поселения "О бюджете Сылвенского сельского поселения на 2022 год и на плановый период 2023 и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-76,00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191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10448</TotalTime>
  <Words>600</Words>
  <Application>Microsoft Office PowerPoint</Application>
  <PresentationFormat>Экран (4:3)</PresentationFormat>
  <Paragraphs>247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Сылвенского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602</cp:revision>
  <cp:lastPrinted>2023-03-20T04:51:27Z</cp:lastPrinted>
  <dcterms:created xsi:type="dcterms:W3CDTF">2018-04-12T10:07:47Z</dcterms:created>
  <dcterms:modified xsi:type="dcterms:W3CDTF">2023-04-28T04:53:34Z</dcterms:modified>
</cp:coreProperties>
</file>